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75E6D-0FE5-41EC-A825-4CCA8D425D4A}" type="slidenum">
              <a:rPr lang="en-US" altLang="en-US">
                <a:solidFill>
                  <a:srgbClr val="FF0000"/>
                </a:solidFill>
              </a:rPr>
              <a:pPr/>
              <a:t>‹#›</a:t>
            </a:fld>
            <a:endParaRPr lang="en-US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195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E0927F-FDD7-4276-9867-D7A024B448A7}" type="slidenum">
              <a:rPr lang="en-US" altLang="en-US">
                <a:solidFill>
                  <a:srgbClr val="FF0000"/>
                </a:solidFill>
              </a:rPr>
              <a:pPr/>
              <a:t>‹#›</a:t>
            </a:fld>
            <a:endParaRPr lang="en-US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415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FA2287-FC3E-40BD-864B-57CA83AB8A62}" type="slidenum">
              <a:rPr lang="en-US" altLang="en-US">
                <a:solidFill>
                  <a:srgbClr val="FF0000"/>
                </a:solidFill>
              </a:rPr>
              <a:pPr/>
              <a:t>‹#›</a:t>
            </a:fld>
            <a:endParaRPr lang="en-US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275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03135CE-D3A6-4C65-A4A1-79C95ACBD0C3}" type="slidenum">
              <a:rPr lang="en-US" altLang="en-US">
                <a:solidFill>
                  <a:srgbClr val="FF0000"/>
                </a:solidFill>
              </a:rPr>
              <a:pPr/>
              <a:t>‹#›</a:t>
            </a:fld>
            <a:endParaRPr lang="en-US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823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613A60-C190-4803-9022-087AA9947092}" type="slidenum">
              <a:rPr lang="en-US" altLang="en-US">
                <a:solidFill>
                  <a:srgbClr val="FF0000"/>
                </a:solidFill>
              </a:rPr>
              <a:pPr/>
              <a:t>‹#›</a:t>
            </a:fld>
            <a:endParaRPr lang="en-US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777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808B1F-5BA2-468B-B066-04C0D3D808C7}" type="slidenum">
              <a:rPr lang="en-US" altLang="en-US">
                <a:solidFill>
                  <a:srgbClr val="FF0000"/>
                </a:solidFill>
              </a:rPr>
              <a:pPr/>
              <a:t>‹#›</a:t>
            </a:fld>
            <a:endParaRPr lang="en-US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711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831EB3-8542-4889-98DD-EDBD15F0FD34}" type="slidenum">
              <a:rPr lang="en-US" altLang="en-US">
                <a:solidFill>
                  <a:srgbClr val="FF0000"/>
                </a:solidFill>
              </a:rPr>
              <a:pPr/>
              <a:t>‹#›</a:t>
            </a:fld>
            <a:endParaRPr lang="en-US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702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705CDE-A7BA-4294-A4A8-78BDE22C172F}" type="slidenum">
              <a:rPr lang="en-US" altLang="en-US">
                <a:solidFill>
                  <a:srgbClr val="FF0000"/>
                </a:solidFill>
              </a:rPr>
              <a:pPr/>
              <a:t>‹#›</a:t>
            </a:fld>
            <a:endParaRPr lang="en-US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527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EA66F3-EBB7-4475-BA72-864B86AC7419}" type="slidenum">
              <a:rPr lang="en-US" altLang="en-US">
                <a:solidFill>
                  <a:srgbClr val="FF0000"/>
                </a:solidFill>
              </a:rPr>
              <a:pPr/>
              <a:t>‹#›</a:t>
            </a:fld>
            <a:endParaRPr lang="en-US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89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54D457-3A51-49E6-8548-3377FC09B8C6}" type="slidenum">
              <a:rPr lang="en-US" altLang="en-US">
                <a:solidFill>
                  <a:srgbClr val="FF0000"/>
                </a:solidFill>
              </a:rPr>
              <a:pPr/>
              <a:t>‹#›</a:t>
            </a:fld>
            <a:endParaRPr lang="en-US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668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ED0D02-BE7D-4700-A601-56837211A60B}" type="slidenum">
              <a:rPr lang="en-US" altLang="en-US">
                <a:solidFill>
                  <a:srgbClr val="FF0000"/>
                </a:solidFill>
              </a:rPr>
              <a:pPr/>
              <a:t>‹#›</a:t>
            </a:fld>
            <a:endParaRPr lang="en-US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723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B2F837-5339-4422-9300-B7E6DD96796E}" type="slidenum">
              <a:rPr lang="en-US" altLang="en-US">
                <a:solidFill>
                  <a:srgbClr val="FF0000"/>
                </a:solidFill>
              </a:rPr>
              <a:pPr/>
              <a:t>‹#›</a:t>
            </a:fld>
            <a:endParaRPr lang="en-US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23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D4A0AA64-3D79-4C4A-9553-65DF8F837CF3}" type="slidenum">
              <a:rPr lang="en-US" altLang="en-US">
                <a:solidFill>
                  <a:srgbClr val="FF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601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590800"/>
            <a:ext cx="7902575" cy="1143000"/>
          </a:xfrm>
        </p:spPr>
        <p:txBody>
          <a:bodyPr/>
          <a:lstStyle/>
          <a:p>
            <a:pPr algn="l"/>
            <a:r>
              <a:rPr lang="en-US" altLang="en-US" sz="4200" b="1" dirty="0">
                <a:solidFill>
                  <a:srgbClr val="F7943D"/>
                </a:solidFill>
                <a:latin typeface="Verdana" pitchFamily="1" charset="0"/>
              </a:rPr>
              <a:t>Critical </a:t>
            </a:r>
            <a:r>
              <a:rPr lang="en-US" altLang="en-US" sz="4200" b="1" dirty="0" smtClean="0">
                <a:solidFill>
                  <a:srgbClr val="F7943D"/>
                </a:solidFill>
                <a:latin typeface="Verdana" pitchFamily="1" charset="0"/>
              </a:rPr>
              <a:t>and Scientific Thinking in Psychology</a:t>
            </a:r>
            <a:endParaRPr lang="en-US" altLang="en-US" sz="3600" dirty="0">
              <a:solidFill>
                <a:srgbClr val="C50000"/>
              </a:solidFill>
              <a:latin typeface="Verdana" pitchFamily="1" charset="0"/>
            </a:endParaRPr>
          </a:p>
        </p:txBody>
      </p:sp>
      <p:sp>
        <p:nvSpPr>
          <p:cNvPr id="99337" name="Text Box 9"/>
          <p:cNvSpPr txBox="1">
            <a:spLocks noChangeArrowheads="1"/>
          </p:cNvSpPr>
          <p:nvPr/>
        </p:nvSpPr>
        <p:spPr bwMode="auto">
          <a:xfrm>
            <a:off x="8001000" y="0"/>
            <a:ext cx="914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1F7E01"/>
                </a:solidFill>
              </a:rPr>
              <a:t>chapter 1</a:t>
            </a:r>
            <a:endParaRPr lang="en-US" altLang="en-US" sz="1400">
              <a:solidFill>
                <a:srgbClr val="1F7E0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00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 other Interpretations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Explain</a:t>
            </a:r>
          </a:p>
          <a:p>
            <a:endParaRPr lang="en-US" dirty="0" smtClean="0"/>
          </a:p>
          <a:p>
            <a:r>
              <a:rPr lang="en-US" dirty="0" smtClean="0"/>
              <a:t>Theory- Define</a:t>
            </a:r>
          </a:p>
          <a:p>
            <a:endParaRPr lang="en-US" dirty="0" smtClean="0"/>
          </a:p>
          <a:p>
            <a:r>
              <a:rPr lang="en-US" dirty="0" smtClean="0"/>
              <a:t>What do Critical Thinkers do before settling on an explanation?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5562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Tolerate Uncertainty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Explain</a:t>
            </a:r>
          </a:p>
          <a:p>
            <a:endParaRPr lang="en-US" dirty="0" smtClean="0"/>
          </a:p>
          <a:p>
            <a:r>
              <a:rPr lang="en-US" dirty="0" smtClean="0"/>
              <a:t>Sometimes-1)</a:t>
            </a:r>
          </a:p>
          <a:p>
            <a:pPr marL="0" indent="0">
              <a:buNone/>
            </a:pPr>
            <a:r>
              <a:rPr lang="en-US" dirty="0" smtClean="0"/>
              <a:t>			2)</a:t>
            </a:r>
          </a:p>
          <a:p>
            <a:endParaRPr lang="en-US" dirty="0" smtClean="0"/>
          </a:p>
          <a:p>
            <a:r>
              <a:rPr lang="en-US" dirty="0" smtClean="0"/>
              <a:t>What happens in science?</a:t>
            </a:r>
          </a:p>
          <a:p>
            <a:endParaRPr lang="en-US" dirty="0" smtClean="0"/>
          </a:p>
          <a:p>
            <a:r>
              <a:rPr lang="en-US" dirty="0" smtClean="0"/>
              <a:t>What does this not mean?</a:t>
            </a:r>
          </a:p>
        </p:txBody>
      </p:sp>
    </p:spTree>
    <p:extLst>
      <p:ext uri="{BB962C8B-B14F-4D97-AF65-F5344CB8AC3E}">
        <p14:creationId xmlns:p14="http://schemas.microsoft.com/office/powerpoint/2010/main" val="2007885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true Critical Thinking according to Richard W. Paul?</a:t>
            </a:r>
          </a:p>
        </p:txBody>
      </p:sp>
    </p:spTree>
    <p:extLst>
      <p:ext uri="{BB962C8B-B14F-4D97-AF65-F5344CB8AC3E}">
        <p14:creationId xmlns:p14="http://schemas.microsoft.com/office/powerpoint/2010/main" val="31833390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514600"/>
            <a:ext cx="7772400" cy="1143000"/>
          </a:xfrm>
        </p:spPr>
        <p:txBody>
          <a:bodyPr/>
          <a:lstStyle/>
          <a:p>
            <a:r>
              <a:rPr lang="en-US" dirty="0" smtClean="0"/>
              <a:t>Descriptive Studies: Establishing the Facts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1379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Descriptive Methods- </a:t>
            </a:r>
            <a:r>
              <a:rPr lang="en-US" dirty="0" err="1" smtClean="0"/>
              <a:t>Def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5134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Case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r>
              <a:rPr lang="en-US" dirty="0" smtClean="0"/>
              <a:t>Define-</a:t>
            </a:r>
          </a:p>
          <a:p>
            <a:endParaRPr lang="en-US" dirty="0" smtClean="0"/>
          </a:p>
          <a:p>
            <a:r>
              <a:rPr lang="en-US" dirty="0" smtClean="0"/>
              <a:t>May include?</a:t>
            </a:r>
          </a:p>
          <a:p>
            <a:endParaRPr lang="en-US" dirty="0" smtClean="0"/>
          </a:p>
          <a:p>
            <a:r>
              <a:rPr lang="en-US" dirty="0" smtClean="0"/>
              <a:t>Used by?</a:t>
            </a:r>
          </a:p>
          <a:p>
            <a:endParaRPr lang="en-US" dirty="0" smtClean="0"/>
          </a:p>
          <a:p>
            <a:r>
              <a:rPr lang="en-US" dirty="0" smtClean="0"/>
              <a:t>Illustrates?</a:t>
            </a:r>
          </a:p>
          <a:p>
            <a:endParaRPr lang="en-US" dirty="0" smtClean="0"/>
          </a:p>
          <a:p>
            <a:r>
              <a:rPr lang="en-US" dirty="0" smtClean="0"/>
              <a:t>Drawbacks?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1081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Observational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 smtClean="0"/>
              <a:t>Define</a:t>
            </a:r>
          </a:p>
          <a:p>
            <a:endParaRPr lang="en-US" dirty="0" smtClean="0"/>
          </a:p>
          <a:p>
            <a:r>
              <a:rPr lang="en-US" dirty="0" smtClean="0"/>
              <a:t>Naturalistic- Define</a:t>
            </a:r>
          </a:p>
          <a:p>
            <a:pPr lvl="1"/>
            <a:r>
              <a:rPr lang="en-US" dirty="0" smtClean="0"/>
              <a:t>Pros</a:t>
            </a:r>
          </a:p>
          <a:p>
            <a:pPr lvl="1"/>
            <a:r>
              <a:rPr lang="en-US" dirty="0" smtClean="0"/>
              <a:t>Cons</a:t>
            </a:r>
          </a:p>
          <a:p>
            <a:endParaRPr lang="en-US" dirty="0" smtClean="0"/>
          </a:p>
          <a:p>
            <a:r>
              <a:rPr lang="en-US" dirty="0" smtClean="0"/>
              <a:t>Laboratory- Define</a:t>
            </a:r>
          </a:p>
          <a:p>
            <a:pPr lvl="1"/>
            <a:r>
              <a:rPr lang="en-US" dirty="0" smtClean="0"/>
              <a:t>Pros</a:t>
            </a:r>
          </a:p>
          <a:p>
            <a:pPr lvl="1"/>
            <a:r>
              <a:rPr lang="en-US" dirty="0" smtClean="0"/>
              <a:t>Cons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9665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Psychological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Define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Objective Tests- Define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AKA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Projective Tests- Define</a:t>
            </a:r>
          </a:p>
          <a:p>
            <a:endParaRPr lang="en-US" dirty="0" smtClean="0"/>
          </a:p>
          <a:p>
            <a:r>
              <a:rPr lang="en-US" dirty="0" smtClean="0"/>
              <a:t>Used For?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6301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Standardized- Define</a:t>
            </a:r>
          </a:p>
          <a:p>
            <a:endParaRPr lang="en-US" dirty="0" smtClean="0"/>
          </a:p>
          <a:p>
            <a:r>
              <a:rPr lang="en-US" dirty="0" smtClean="0"/>
              <a:t>Norms- Define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How to develop norms?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8882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Reliable- Define</a:t>
            </a:r>
          </a:p>
          <a:p>
            <a:endParaRPr lang="en-US" dirty="0" smtClean="0"/>
          </a:p>
          <a:p>
            <a:r>
              <a:rPr lang="en-US" dirty="0" smtClean="0"/>
              <a:t>Valid- Define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How is it measured?</a:t>
            </a:r>
          </a:p>
          <a:p>
            <a:endParaRPr lang="en-US" dirty="0" smtClean="0"/>
          </a:p>
          <a:p>
            <a:r>
              <a:rPr lang="en-US" dirty="0" smtClean="0"/>
              <a:t>Criticism of Tests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127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Thinking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r>
              <a:rPr lang="en-US" dirty="0" smtClean="0"/>
              <a:t>Define</a:t>
            </a:r>
          </a:p>
          <a:p>
            <a:endParaRPr lang="en-US" dirty="0" smtClean="0"/>
          </a:p>
          <a:p>
            <a:r>
              <a:rPr lang="en-US" dirty="0" smtClean="0"/>
              <a:t>What are Critical Thinkers able to do?</a:t>
            </a:r>
          </a:p>
          <a:p>
            <a:endParaRPr lang="en-US" dirty="0" smtClean="0"/>
          </a:p>
          <a:p>
            <a:r>
              <a:rPr lang="en-US" dirty="0" smtClean="0"/>
              <a:t>What is it not?</a:t>
            </a:r>
          </a:p>
          <a:p>
            <a:endParaRPr lang="en-US" dirty="0" smtClean="0"/>
          </a:p>
          <a:p>
            <a:r>
              <a:rPr lang="en-US" dirty="0" smtClean="0"/>
              <a:t>Why is Critical Thinking fundamental to science?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6947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Surveys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r>
              <a:rPr lang="en-US" dirty="0" smtClean="0"/>
              <a:t>Define</a:t>
            </a:r>
          </a:p>
          <a:p>
            <a:endParaRPr lang="en-US" dirty="0" smtClean="0"/>
          </a:p>
          <a:p>
            <a:r>
              <a:rPr lang="en-US" dirty="0" smtClean="0"/>
              <a:t>Representative Sample- Define</a:t>
            </a:r>
          </a:p>
          <a:p>
            <a:pPr lvl="1"/>
            <a:r>
              <a:rPr lang="en-US" dirty="0" smtClean="0"/>
              <a:t>What’s the problem?</a:t>
            </a:r>
          </a:p>
          <a:p>
            <a:pPr lvl="1"/>
            <a:r>
              <a:rPr lang="en-US" dirty="0" smtClean="0"/>
              <a:t>People don’t realize?</a:t>
            </a:r>
          </a:p>
          <a:p>
            <a:pPr lvl="1"/>
            <a:r>
              <a:rPr lang="en-US" dirty="0" smtClean="0"/>
              <a:t>Volunteer Bias- Define</a:t>
            </a:r>
          </a:p>
          <a:p>
            <a:pPr lvl="1"/>
            <a:r>
              <a:rPr lang="en-US" dirty="0" smtClean="0"/>
              <a:t>Another Problem?	</a:t>
            </a:r>
          </a:p>
          <a:p>
            <a:pPr lvl="1"/>
            <a:r>
              <a:rPr lang="en-US" dirty="0" smtClean="0"/>
              <a:t>What might questions reflect?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37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3200"/>
            <a:ext cx="7772400" cy="1143000"/>
          </a:xfrm>
        </p:spPr>
        <p:txBody>
          <a:bodyPr/>
          <a:lstStyle/>
          <a:p>
            <a:r>
              <a:rPr lang="en-US" dirty="0" smtClean="0"/>
              <a:t>Correlational Studies: </a:t>
            </a:r>
            <a:br>
              <a:rPr lang="en-US" dirty="0" smtClean="0"/>
            </a:br>
            <a:r>
              <a:rPr lang="en-US" dirty="0" smtClean="0"/>
              <a:t>Looking for Relationships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68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Correlational Study- Define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9717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Correlations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Correlation- </a:t>
            </a:r>
            <a:r>
              <a:rPr lang="en-US" dirty="0" err="1" smtClean="0"/>
              <a:t>Def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Variables- </a:t>
            </a:r>
            <a:r>
              <a:rPr lang="en-US" dirty="0" err="1" smtClean="0"/>
              <a:t>Def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8967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r>
              <a:rPr lang="en-US" dirty="0" smtClean="0"/>
              <a:t>Positive Correlations- Define</a:t>
            </a:r>
          </a:p>
          <a:p>
            <a:pPr lvl="1"/>
            <a:r>
              <a:rPr lang="en-US" dirty="0" smtClean="0"/>
              <a:t>Examples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Negative Correlations- Define</a:t>
            </a:r>
          </a:p>
          <a:p>
            <a:pPr lvl="1"/>
            <a:r>
              <a:rPr lang="en-US" dirty="0" smtClean="0"/>
              <a:t>Example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Uncorrelated- Define</a:t>
            </a:r>
          </a:p>
          <a:p>
            <a:pPr lvl="1"/>
            <a:r>
              <a:rPr lang="en-US" dirty="0" smtClean="0"/>
              <a:t>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7814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r>
              <a:rPr lang="en-US" dirty="0" smtClean="0"/>
              <a:t>Coefficient of Correlation- Define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Perfect Positive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Perfect Negative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No Association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3231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Cautions about Correlations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Important to Remember?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Stork Example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Children and TV example?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Moral of the story?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237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438400"/>
            <a:ext cx="7772400" cy="1143000"/>
          </a:xfrm>
        </p:spPr>
        <p:txBody>
          <a:bodyPr/>
          <a:lstStyle/>
          <a:p>
            <a:r>
              <a:rPr lang="en-US" dirty="0" smtClean="0"/>
              <a:t>The Experiment: </a:t>
            </a:r>
            <a:br>
              <a:rPr lang="en-US" dirty="0" smtClean="0"/>
            </a:br>
            <a:r>
              <a:rPr lang="en-US" dirty="0" smtClean="0"/>
              <a:t>Hunting For Causes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0807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Experiment- Define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Informed Consent- Define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APA treatment of Animals?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8507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Experimental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7772400" cy="4114800"/>
          </a:xfrm>
        </p:spPr>
        <p:txBody>
          <a:bodyPr/>
          <a:lstStyle/>
          <a:p>
            <a:r>
              <a:rPr lang="en-US" dirty="0" smtClean="0"/>
              <a:t>Explain the Smoking Experiment?</a:t>
            </a:r>
          </a:p>
          <a:p>
            <a:endParaRPr lang="en-US" dirty="0" smtClean="0"/>
          </a:p>
          <a:p>
            <a:r>
              <a:rPr lang="en-US" dirty="0" smtClean="0"/>
              <a:t>Independent Variable- Define</a:t>
            </a:r>
          </a:p>
          <a:p>
            <a:endParaRPr lang="en-US" dirty="0" smtClean="0"/>
          </a:p>
          <a:p>
            <a:r>
              <a:rPr lang="en-US" dirty="0" smtClean="0"/>
              <a:t>Dependent Variable- Define</a:t>
            </a:r>
          </a:p>
          <a:p>
            <a:endParaRPr lang="en-US" dirty="0" smtClean="0"/>
          </a:p>
          <a:p>
            <a:r>
              <a:rPr lang="en-US" dirty="0" smtClean="0"/>
              <a:t>Ideally?</a:t>
            </a:r>
          </a:p>
          <a:p>
            <a:endParaRPr lang="en-US" dirty="0" smtClean="0"/>
          </a:p>
          <a:p>
            <a:r>
              <a:rPr lang="en-US" dirty="0" smtClean="0"/>
              <a:t>Ensures?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24061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67000"/>
            <a:ext cx="7772400" cy="1143000"/>
          </a:xfrm>
        </p:spPr>
        <p:txBody>
          <a:bodyPr/>
          <a:lstStyle/>
          <a:p>
            <a:r>
              <a:rPr lang="en-US" dirty="0" smtClean="0"/>
              <a:t>8 Essential Guidelines to Critical Thinking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1135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Experimental and Control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343400"/>
          </a:xfrm>
        </p:spPr>
        <p:txBody>
          <a:bodyPr/>
          <a:lstStyle/>
          <a:p>
            <a:r>
              <a:rPr lang="en-US" dirty="0" smtClean="0"/>
              <a:t>Control Conditions- Define</a:t>
            </a:r>
          </a:p>
          <a:p>
            <a:r>
              <a:rPr lang="en-US" dirty="0" smtClean="0"/>
              <a:t>Control in smoking experiment?</a:t>
            </a:r>
          </a:p>
          <a:p>
            <a:r>
              <a:rPr lang="en-US" dirty="0" smtClean="0"/>
              <a:t>Experimental in smoking experiment?</a:t>
            </a:r>
          </a:p>
          <a:p>
            <a:r>
              <a:rPr lang="en-US" dirty="0" smtClean="0"/>
              <a:t>Random Assignment- Define</a:t>
            </a:r>
          </a:p>
          <a:p>
            <a:r>
              <a:rPr lang="en-US" dirty="0" smtClean="0"/>
              <a:t>Placebo- Define</a:t>
            </a:r>
          </a:p>
          <a:p>
            <a:pPr lvl="1"/>
            <a:r>
              <a:rPr lang="en-US" dirty="0" smtClean="0"/>
              <a:t>In smoking experiment?</a:t>
            </a:r>
          </a:p>
          <a:p>
            <a:r>
              <a:rPr lang="en-US" dirty="0" smtClean="0"/>
              <a:t>Explain Divorced Parents Study</a:t>
            </a:r>
          </a:p>
          <a:p>
            <a:pPr lvl="1"/>
            <a:r>
              <a:rPr lang="en-US" dirty="0" smtClean="0"/>
              <a:t>Findings</a:t>
            </a:r>
          </a:p>
          <a:p>
            <a:pPr lvl="1"/>
            <a:r>
              <a:rPr lang="en-US" dirty="0" smtClean="0"/>
              <a:t>Flaws</a:t>
            </a:r>
          </a:p>
        </p:txBody>
      </p:sp>
    </p:spTree>
    <p:extLst>
      <p:ext uri="{BB962C8B-B14F-4D97-AF65-F5344CB8AC3E}">
        <p14:creationId xmlns:p14="http://schemas.microsoft.com/office/powerpoint/2010/main" val="41338239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Experimenter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Single-Blind Study- Define</a:t>
            </a:r>
          </a:p>
          <a:p>
            <a:endParaRPr lang="en-US" dirty="0" smtClean="0"/>
          </a:p>
          <a:p>
            <a:r>
              <a:rPr lang="en-US" dirty="0" smtClean="0"/>
              <a:t>Experimenter Effect- Define</a:t>
            </a:r>
          </a:p>
          <a:p>
            <a:endParaRPr lang="en-US" dirty="0" smtClean="0"/>
          </a:p>
          <a:p>
            <a:r>
              <a:rPr lang="en-US" dirty="0" smtClean="0"/>
              <a:t>Double-Blind Study- Define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How would this be done in smoking experiment?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7328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and Limitations of 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Limitations?</a:t>
            </a:r>
          </a:p>
          <a:p>
            <a:endParaRPr lang="en-US" dirty="0" smtClean="0"/>
          </a:p>
          <a:p>
            <a:r>
              <a:rPr lang="en-US" dirty="0" smtClean="0"/>
              <a:t>Field Research- Define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6561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514600"/>
            <a:ext cx="7772400" cy="1143000"/>
          </a:xfrm>
        </p:spPr>
        <p:txBody>
          <a:bodyPr/>
          <a:lstStyle/>
          <a:p>
            <a:r>
              <a:rPr lang="en-US" dirty="0" smtClean="0"/>
              <a:t>Evaluating the Findings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6959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needs to be done once you have the results</a:t>
            </a:r>
          </a:p>
          <a:p>
            <a:pPr lvl="1"/>
            <a:r>
              <a:rPr lang="en-US" dirty="0" smtClean="0"/>
              <a:t>1)</a:t>
            </a:r>
          </a:p>
          <a:p>
            <a:pPr lvl="1"/>
            <a:r>
              <a:rPr lang="en-US" dirty="0" smtClean="0"/>
              <a:t>2)</a:t>
            </a:r>
          </a:p>
          <a:p>
            <a:pPr lvl="1"/>
            <a:r>
              <a:rPr lang="en-US" dirty="0" smtClean="0"/>
              <a:t>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0649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Psychologists Use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step?</a:t>
            </a:r>
          </a:p>
          <a:p>
            <a:r>
              <a:rPr lang="en-US" dirty="0" smtClean="0"/>
              <a:t>Descriptive Statistics- Define</a:t>
            </a:r>
          </a:p>
          <a:p>
            <a:r>
              <a:rPr lang="en-US" dirty="0" smtClean="0"/>
              <a:t>Arithmetic Mean- Define</a:t>
            </a:r>
          </a:p>
          <a:p>
            <a:pPr lvl="1"/>
            <a:r>
              <a:rPr lang="en-US" dirty="0" smtClean="0"/>
              <a:t>Be careful?</a:t>
            </a:r>
          </a:p>
          <a:p>
            <a:r>
              <a:rPr lang="en-US" dirty="0" smtClean="0"/>
              <a:t>Standard Deviation- Define</a:t>
            </a:r>
          </a:p>
          <a:p>
            <a:r>
              <a:rPr lang="en-US" dirty="0" smtClean="0"/>
              <a:t>Inferential Statistics- Define</a:t>
            </a:r>
          </a:p>
          <a:p>
            <a:r>
              <a:rPr lang="en-US" dirty="0" smtClean="0"/>
              <a:t>Significance Tests- Define</a:t>
            </a:r>
          </a:p>
          <a:p>
            <a:pPr lvl="1"/>
            <a:r>
              <a:rPr lang="en-US" dirty="0" smtClean="0"/>
              <a:t>Smoking Experiment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9338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Laboratory to Real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Choosing the Best Explanation-Explain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Sometimes the best interpretation emerges?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Cross-Sectional Study- Define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Longitudinal Study- Define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94798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Laboratory to Real Life</a:t>
            </a:r>
            <a:br>
              <a:rPr lang="en-US" dirty="0" smtClean="0"/>
            </a:br>
            <a:r>
              <a:rPr lang="en-US" dirty="0" err="1" smtClean="0"/>
              <a:t>Con’t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Judging the Result’s Importance- Explain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Meta-Analysis- Define</a:t>
            </a:r>
          </a:p>
          <a:p>
            <a:pPr lvl="2"/>
            <a:endParaRPr lang="en-US" smtClean="0"/>
          </a:p>
          <a:p>
            <a:pPr lvl="2"/>
            <a:r>
              <a:rPr lang="en-US" smtClean="0"/>
              <a:t>What </a:t>
            </a:r>
            <a:r>
              <a:rPr lang="en-US" dirty="0" smtClean="0"/>
              <a:t>does it tell researchers?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996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Ask Questions; Be Willing to Wonder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067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Define Your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Explain</a:t>
            </a:r>
          </a:p>
          <a:p>
            <a:endParaRPr lang="en-US" dirty="0" smtClean="0"/>
          </a:p>
          <a:p>
            <a:r>
              <a:rPr lang="en-US" dirty="0" smtClean="0"/>
              <a:t>For scientists?</a:t>
            </a:r>
          </a:p>
          <a:p>
            <a:endParaRPr lang="en-US" dirty="0" smtClean="0"/>
          </a:p>
          <a:p>
            <a:r>
              <a:rPr lang="en-US" dirty="0" smtClean="0"/>
              <a:t>Hypothesis-Define</a:t>
            </a:r>
          </a:p>
          <a:p>
            <a:endParaRPr lang="en-US" dirty="0" smtClean="0"/>
          </a:p>
          <a:p>
            <a:r>
              <a:rPr lang="en-US" dirty="0" smtClean="0"/>
              <a:t>Operational Definition- Define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053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Examine the Evidence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Explain</a:t>
            </a:r>
          </a:p>
          <a:p>
            <a:endParaRPr lang="en-US" dirty="0" smtClean="0"/>
          </a:p>
          <a:p>
            <a:r>
              <a:rPr lang="en-US" dirty="0" smtClean="0"/>
              <a:t>What must a claim be backed with?</a:t>
            </a:r>
          </a:p>
          <a:p>
            <a:endParaRPr lang="en-US" dirty="0" smtClean="0"/>
          </a:p>
          <a:p>
            <a:r>
              <a:rPr lang="en-US" dirty="0" smtClean="0"/>
              <a:t>Give and Explain Autism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408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Analyze Assumptions and Biases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Explain</a:t>
            </a:r>
          </a:p>
          <a:p>
            <a:endParaRPr lang="en-US" dirty="0" smtClean="0"/>
          </a:p>
          <a:p>
            <a:r>
              <a:rPr lang="en-US" dirty="0" smtClean="0"/>
              <a:t>What do researchers do with their own assumptions?</a:t>
            </a:r>
          </a:p>
          <a:p>
            <a:endParaRPr lang="en-US" dirty="0" smtClean="0"/>
          </a:p>
          <a:p>
            <a:r>
              <a:rPr lang="en-US" dirty="0" smtClean="0"/>
              <a:t>Principle of Falsifiability- Define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How else would you say it?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923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 Emotional Reasoning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462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Don’t Oversimplify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Explain</a:t>
            </a:r>
          </a:p>
          <a:p>
            <a:endParaRPr lang="en-US" dirty="0" smtClean="0"/>
          </a:p>
          <a:p>
            <a:r>
              <a:rPr lang="en-US" dirty="0" smtClean="0"/>
              <a:t>Argument of Anecdote- Define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Ex</a:t>
            </a:r>
          </a:p>
          <a:p>
            <a:endParaRPr lang="en-US" dirty="0" smtClean="0"/>
          </a:p>
          <a:p>
            <a:r>
              <a:rPr lang="en-US" dirty="0" smtClean="0"/>
              <a:t>What do Critical Thinkers want?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495462"/>
      </p:ext>
    </p:extLst>
  </p:cSld>
  <p:clrMapOvr>
    <a:masterClrMapping/>
  </p:clrMapOvr>
</p:sld>
</file>

<file path=ppt/theme/theme1.xml><?xml version="1.0" encoding="utf-8"?>
<a:theme xmlns:a="http://schemas.openxmlformats.org/drawingml/2006/main" name="WT 4e mod">
  <a:themeElements>
    <a:clrScheme name="WT 4e mod 13">
      <a:dk1>
        <a:srgbClr val="FF0000"/>
      </a:dk1>
      <a:lt1>
        <a:srgbClr val="FFFFFF"/>
      </a:lt1>
      <a:dk2>
        <a:srgbClr val="FF8000"/>
      </a:dk2>
      <a:lt2>
        <a:srgbClr val="808080"/>
      </a:lt2>
      <a:accent1>
        <a:srgbClr val="008080"/>
      </a:accent1>
      <a:accent2>
        <a:srgbClr val="333399"/>
      </a:accent2>
      <a:accent3>
        <a:srgbClr val="FFFFFF"/>
      </a:accent3>
      <a:accent4>
        <a:srgbClr val="DA0000"/>
      </a:accent4>
      <a:accent5>
        <a:srgbClr val="AAC0C0"/>
      </a:accent5>
      <a:accent6>
        <a:srgbClr val="2D2D8A"/>
      </a:accent6>
      <a:hlink>
        <a:srgbClr val="009999"/>
      </a:hlink>
      <a:folHlink>
        <a:srgbClr val="99CC00"/>
      </a:folHlink>
    </a:clrScheme>
    <a:fontScheme name="WT 4e mo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T 4e mo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T 4e mo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T 4e mo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T 4e mo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T 4e mo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T 4e mo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T 4e mo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T 4e mo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T 4e mo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T 4e mo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T 4e mo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T 4e mo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T 4e mod 13">
        <a:dk1>
          <a:srgbClr val="FF0000"/>
        </a:dk1>
        <a:lt1>
          <a:srgbClr val="FFFFFF"/>
        </a:lt1>
        <a:dk2>
          <a:srgbClr val="FF8000"/>
        </a:dk2>
        <a:lt2>
          <a:srgbClr val="808080"/>
        </a:lt2>
        <a:accent1>
          <a:srgbClr val="008080"/>
        </a:accent1>
        <a:accent2>
          <a:srgbClr val="333399"/>
        </a:accent2>
        <a:accent3>
          <a:srgbClr val="FFFFFF"/>
        </a:accent3>
        <a:accent4>
          <a:srgbClr val="DA0000"/>
        </a:accent4>
        <a:accent5>
          <a:srgbClr val="AAC0C0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467</Words>
  <Application>Microsoft Office PowerPoint</Application>
  <PresentationFormat>On-screen Show (4:3)</PresentationFormat>
  <Paragraphs>211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WT 4e mod</vt:lpstr>
      <vt:lpstr>Critical and Scientific Thinking in Psychology</vt:lpstr>
      <vt:lpstr>Critical Thinking</vt:lpstr>
      <vt:lpstr>8 Essential Guidelines to Critical Thinking</vt:lpstr>
      <vt:lpstr>Ask Questions; Be Willing to Wonder</vt:lpstr>
      <vt:lpstr>Define Your Terms</vt:lpstr>
      <vt:lpstr>Examine the Evidence</vt:lpstr>
      <vt:lpstr>Analyze Assumptions and Biases</vt:lpstr>
      <vt:lpstr>Avoid Emotional Reasoning</vt:lpstr>
      <vt:lpstr>Don’t Oversimplify</vt:lpstr>
      <vt:lpstr>Consider other Interpretations</vt:lpstr>
      <vt:lpstr>Tolerate Uncertainty</vt:lpstr>
      <vt:lpstr>PowerPoint Presentation</vt:lpstr>
      <vt:lpstr>Descriptive Studies: Establishing the Facts</vt:lpstr>
      <vt:lpstr>PowerPoint Presentation</vt:lpstr>
      <vt:lpstr>Case Studies</vt:lpstr>
      <vt:lpstr>Observational Studies</vt:lpstr>
      <vt:lpstr>Psychological Tests</vt:lpstr>
      <vt:lpstr>PowerPoint Presentation</vt:lpstr>
      <vt:lpstr>PowerPoint Presentation</vt:lpstr>
      <vt:lpstr>Surveys</vt:lpstr>
      <vt:lpstr>Correlational Studies:  Looking for Relationships</vt:lpstr>
      <vt:lpstr>PowerPoint Presentation</vt:lpstr>
      <vt:lpstr>Measuring Correlations</vt:lpstr>
      <vt:lpstr>PowerPoint Presentation</vt:lpstr>
      <vt:lpstr>PowerPoint Presentation</vt:lpstr>
      <vt:lpstr>Cautions about Correlations</vt:lpstr>
      <vt:lpstr>The Experiment:  Hunting For Causes</vt:lpstr>
      <vt:lpstr>PowerPoint Presentation</vt:lpstr>
      <vt:lpstr>Experimental Variables</vt:lpstr>
      <vt:lpstr>Experimental and Control Conditions</vt:lpstr>
      <vt:lpstr>Experimenter Effects</vt:lpstr>
      <vt:lpstr>Advantages and Limitations of Experiments</vt:lpstr>
      <vt:lpstr>Evaluating the Findings</vt:lpstr>
      <vt:lpstr>PowerPoint Presentation</vt:lpstr>
      <vt:lpstr>Why Psychologists Use Statistics</vt:lpstr>
      <vt:lpstr>From Laboratory to Real Life</vt:lpstr>
      <vt:lpstr>From Laboratory to Real Life Con’t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Critical and Scientific Thinking in Psychology</dc:title>
  <dc:creator>Chris</dc:creator>
  <cp:lastModifiedBy>User</cp:lastModifiedBy>
  <cp:revision>9</cp:revision>
  <dcterms:created xsi:type="dcterms:W3CDTF">2013-09-17T22:41:56Z</dcterms:created>
  <dcterms:modified xsi:type="dcterms:W3CDTF">2013-10-03T18:00:16Z</dcterms:modified>
</cp:coreProperties>
</file>